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86" r:id="rId5"/>
    <p:sldId id="378" r:id="rId6"/>
    <p:sldId id="384" r:id="rId7"/>
    <p:sldId id="377" r:id="rId8"/>
    <p:sldId id="382" r:id="rId9"/>
    <p:sldId id="381" r:id="rId10"/>
    <p:sldId id="383" r:id="rId11"/>
    <p:sldId id="380" r:id="rId12"/>
    <p:sldId id="385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FFC000"/>
    <a:srgbClr val="FFCA00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15" autoAdjust="0"/>
    <p:restoredTop sz="96327" autoAdjust="0"/>
  </p:normalViewPr>
  <p:slideViewPr>
    <p:cSldViewPr snapToGrid="0">
      <p:cViewPr varScale="1">
        <p:scale>
          <a:sx n="81" d="100"/>
          <a:sy n="81" d="100"/>
        </p:scale>
        <p:origin x="62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8203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20013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7834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037" y="34921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78C5B-1F93-5AF3-9A16-A3FF362FF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06104"/>
            <a:ext cx="9144000" cy="2387600"/>
          </a:xfrm>
        </p:spPr>
        <p:txBody>
          <a:bodyPr/>
          <a:lstStyle/>
          <a:p>
            <a:r>
              <a:rPr lang="en-GB" dirty="0"/>
              <a:t>Release 19 Planning Components </a:t>
            </a:r>
            <a:br>
              <a:rPr lang="en-GB" dirty="0"/>
            </a:br>
            <a:r>
              <a:rPr lang="en-GB" dirty="0"/>
              <a:t>and Relative Timelines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1F43A7-D0D6-335C-0C24-D9F77CA64F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12974"/>
            <a:ext cx="9144000" cy="844826"/>
          </a:xfrm>
        </p:spPr>
        <p:txBody>
          <a:bodyPr/>
          <a:lstStyle/>
          <a:p>
            <a:r>
              <a:rPr lang="en-GB" dirty="0"/>
              <a:t>Source: SA vice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CD211E-E2CE-E0E0-72E4-CCC093C32E25}"/>
              </a:ext>
            </a:extLst>
          </p:cNvPr>
          <p:cNvSpPr txBox="1"/>
          <p:nvPr/>
        </p:nvSpPr>
        <p:spPr>
          <a:xfrm>
            <a:off x="237507" y="154379"/>
            <a:ext cx="1769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127092"/>
                </a:solidFill>
              </a:rPr>
              <a:t>SP-221316</a:t>
            </a:r>
          </a:p>
        </p:txBody>
      </p:sp>
    </p:spTree>
    <p:extLst>
      <p:ext uri="{BB962C8B-B14F-4D97-AF65-F5344CB8AC3E}">
        <p14:creationId xmlns:p14="http://schemas.microsoft.com/office/powerpoint/2010/main" val="2360911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D7BD8-FD20-4337-C0CF-8260FAC41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D379B-33EA-2DC2-1754-6EF74A239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From the contributions to the Rel-19 planning topic, a few observations could be made</a:t>
            </a:r>
          </a:p>
          <a:p>
            <a:r>
              <a:rPr lang="en-GB" dirty="0"/>
              <a:t>This document aims to check if there is a common understanding in SA on the observations on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2902101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D7BD8-FD20-4337-C0CF-8260FAC41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 Release Planning Components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D379B-33EA-2DC2-1754-6EF74A239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Timeline</a:t>
            </a:r>
          </a:p>
          <a:p>
            <a:r>
              <a:rPr lang="en-GB" dirty="0"/>
              <a:t>Workshop(s)</a:t>
            </a:r>
          </a:p>
          <a:p>
            <a:r>
              <a:rPr lang="en-GB" dirty="0"/>
              <a:t>Content approval – (SA2) SI/WI approval</a:t>
            </a:r>
          </a:p>
          <a:p>
            <a:r>
              <a:rPr lang="en-GB" dirty="0"/>
              <a:t>(SA2) SI/WI definition starting point</a:t>
            </a:r>
          </a:p>
          <a:p>
            <a:r>
              <a:rPr lang="en-GB" dirty="0"/>
              <a:t>Technical work starting point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lvl="1"/>
            <a:r>
              <a:rPr lang="en-GB" dirty="0"/>
              <a:t>Note: Stage 1 is covered separately, see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3805805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116">
            <a:extLst>
              <a:ext uri="{FF2B5EF4-FFF2-40B4-BE49-F238E27FC236}">
                <a16:creationId xmlns:a16="http://schemas.microsoft.com/office/drawing/2014/main" id="{AF565F98-1DF0-A750-3FDD-542E8DEB66C4}"/>
              </a:ext>
            </a:extLst>
          </p:cNvPr>
          <p:cNvSpPr/>
          <p:nvPr/>
        </p:nvSpPr>
        <p:spPr bwMode="auto">
          <a:xfrm>
            <a:off x="405511" y="2157761"/>
            <a:ext cx="10752990" cy="23949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931E90-435D-8634-8BF0-4A0AB471A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 Release Planning Components Timeline</a:t>
            </a:r>
            <a:endParaRPr lang="en-US" dirty="0"/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40293658-15B4-8C9E-CF0C-2E3B0744E3F8}"/>
              </a:ext>
            </a:extLst>
          </p:cNvPr>
          <p:cNvGrpSpPr/>
          <p:nvPr/>
        </p:nvGrpSpPr>
        <p:grpSpPr>
          <a:xfrm>
            <a:off x="1486254" y="2157761"/>
            <a:ext cx="8591502" cy="2394913"/>
            <a:chOff x="1486254" y="2157761"/>
            <a:chExt cx="8591502" cy="4560362"/>
          </a:xfrm>
        </p:grpSpPr>
        <p:cxnSp>
          <p:nvCxnSpPr>
            <p:cNvPr id="109" name="Straight Connector 115">
              <a:extLst>
                <a:ext uri="{FF2B5EF4-FFF2-40B4-BE49-F238E27FC236}">
                  <a16:creationId xmlns:a16="http://schemas.microsoft.com/office/drawing/2014/main" id="{0FE2028C-93D0-2D54-A04D-604B8709CDE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86254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0" name="Straight Connector 115">
              <a:extLst>
                <a:ext uri="{FF2B5EF4-FFF2-40B4-BE49-F238E27FC236}">
                  <a16:creationId xmlns:a16="http://schemas.microsoft.com/office/drawing/2014/main" id="{5AD0E587-9B62-4F0C-1F25-67DB6DA5CED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34130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1" name="Straight Connector 115">
              <a:extLst>
                <a:ext uri="{FF2B5EF4-FFF2-40B4-BE49-F238E27FC236}">
                  <a16:creationId xmlns:a16="http://schemas.microsoft.com/office/drawing/2014/main" id="{BC65D122-9E59-B73F-8CA7-FA6F247B31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82006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" name="Straight Connector 115">
              <a:extLst>
                <a:ext uri="{FF2B5EF4-FFF2-40B4-BE49-F238E27FC236}">
                  <a16:creationId xmlns:a16="http://schemas.microsoft.com/office/drawing/2014/main" id="{5E4B0EF5-3CDC-99F1-B4C5-B62201BF85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929882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5" name="Straight Connector 115">
              <a:extLst>
                <a:ext uri="{FF2B5EF4-FFF2-40B4-BE49-F238E27FC236}">
                  <a16:creationId xmlns:a16="http://schemas.microsoft.com/office/drawing/2014/main" id="{0CA624D4-F4B8-560D-47BE-269DF5CFC8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077756" y="2157761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5AD339EA-4613-87D5-6986-10971167CF60}"/>
              </a:ext>
            </a:extLst>
          </p:cNvPr>
          <p:cNvSpPr txBox="1"/>
          <p:nvPr/>
        </p:nvSpPr>
        <p:spPr>
          <a:xfrm>
            <a:off x="772602" y="1870481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z-2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6E5EBC66-2284-82C5-B4F3-2AF5383F2C2F}"/>
              </a:ext>
            </a:extLst>
          </p:cNvPr>
          <p:cNvSpPr txBox="1"/>
          <p:nvPr/>
        </p:nvSpPr>
        <p:spPr>
          <a:xfrm>
            <a:off x="2920475" y="1869463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z-1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04BDC043-8889-CD2B-51FA-2F6AB78B888B}"/>
              </a:ext>
            </a:extLst>
          </p:cNvPr>
          <p:cNvSpPr txBox="1"/>
          <p:nvPr/>
        </p:nvSpPr>
        <p:spPr>
          <a:xfrm>
            <a:off x="5068348" y="1869463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7956288-3662-534F-08BF-4EC36B1A3B8A}"/>
              </a:ext>
            </a:extLst>
          </p:cNvPr>
          <p:cNvSpPr txBox="1"/>
          <p:nvPr/>
        </p:nvSpPr>
        <p:spPr>
          <a:xfrm>
            <a:off x="7216221" y="1869463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z+1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A2783B5-C155-17B3-1259-D3B22CAACF79}"/>
              </a:ext>
            </a:extLst>
          </p:cNvPr>
          <p:cNvSpPr txBox="1"/>
          <p:nvPr/>
        </p:nvSpPr>
        <p:spPr>
          <a:xfrm>
            <a:off x="9360200" y="1865888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z+2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7CB113C-D4B7-4C3E-80AB-F8C8317AA1BB}"/>
              </a:ext>
            </a:extLst>
          </p:cNvPr>
          <p:cNvSpPr txBox="1"/>
          <p:nvPr/>
        </p:nvSpPr>
        <p:spPr>
          <a:xfrm>
            <a:off x="2924083" y="2929579"/>
            <a:ext cx="1408868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workshop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435B195-991E-9590-AB48-B678B1658994}"/>
              </a:ext>
            </a:extLst>
          </p:cNvPr>
          <p:cNvSpPr txBox="1"/>
          <p:nvPr/>
        </p:nvSpPr>
        <p:spPr>
          <a:xfrm>
            <a:off x="7219835" y="2730475"/>
            <a:ext cx="1408868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SA(2) content approved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1A1BF3F3-7642-C9CC-09EB-503E7E108B23}"/>
              </a:ext>
            </a:extLst>
          </p:cNvPr>
          <p:cNvSpPr txBox="1"/>
          <p:nvPr/>
        </p:nvSpPr>
        <p:spPr>
          <a:xfrm>
            <a:off x="785432" y="2821857"/>
            <a:ext cx="1408868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Endorse timeline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12A6AF5D-6FD1-BAB2-0FF5-93848CEB0A2F}"/>
              </a:ext>
            </a:extLst>
          </p:cNvPr>
          <p:cNvSpPr txBox="1"/>
          <p:nvPr/>
        </p:nvSpPr>
        <p:spPr>
          <a:xfrm>
            <a:off x="8313725" y="3646865"/>
            <a:ext cx="1408868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Technical work starts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762A5F77-B004-A6BA-B751-1CAA4E40CEF2}"/>
              </a:ext>
            </a:extLst>
          </p:cNvPr>
          <p:cNvSpPr txBox="1"/>
          <p:nvPr/>
        </p:nvSpPr>
        <p:spPr>
          <a:xfrm>
            <a:off x="4329886" y="3646865"/>
            <a:ext cx="2906709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SI/WI definition</a:t>
            </a:r>
          </a:p>
        </p:txBody>
      </p:sp>
    </p:spTree>
    <p:extLst>
      <p:ext uri="{BB962C8B-B14F-4D97-AF65-F5344CB8AC3E}">
        <p14:creationId xmlns:p14="http://schemas.microsoft.com/office/powerpoint/2010/main" val="730677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D7BD8-FD20-4337-C0CF-8260FAC41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400" dirty="0"/>
              <a:t>Timeline Relative to RAN package approval / Stage 1 freeze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D379B-33EA-2DC2-1754-6EF74A239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Current timeline alignment with RAN</a:t>
            </a:r>
          </a:p>
          <a:p>
            <a:pPr lvl="1"/>
            <a:r>
              <a:rPr lang="en-GB" dirty="0"/>
              <a:t>RAN package approval + SA1 Stage 1 freeze</a:t>
            </a:r>
          </a:p>
          <a:p>
            <a:pPr lvl="1"/>
            <a:endParaRPr lang="en-GB" dirty="0"/>
          </a:p>
          <a:p>
            <a:r>
              <a:rPr lang="en-GB" dirty="0"/>
              <a:t>Should this also align with SA Stage 2 content approval?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1453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116">
            <a:extLst>
              <a:ext uri="{FF2B5EF4-FFF2-40B4-BE49-F238E27FC236}">
                <a16:creationId xmlns:a16="http://schemas.microsoft.com/office/drawing/2014/main" id="{AF565F98-1DF0-A750-3FDD-542E8DEB66C4}"/>
              </a:ext>
            </a:extLst>
          </p:cNvPr>
          <p:cNvSpPr/>
          <p:nvPr/>
        </p:nvSpPr>
        <p:spPr bwMode="auto">
          <a:xfrm>
            <a:off x="405511" y="2157761"/>
            <a:ext cx="10752990" cy="33286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931E90-435D-8634-8BF0-4A0AB471A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/>
              <a:t>Timeline Relative to RAN package approval / Stage 1 freeze</a:t>
            </a:r>
            <a:endParaRPr lang="en-US" dirty="0"/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40293658-15B4-8C9E-CF0C-2E3B0744E3F8}"/>
              </a:ext>
            </a:extLst>
          </p:cNvPr>
          <p:cNvGrpSpPr/>
          <p:nvPr/>
        </p:nvGrpSpPr>
        <p:grpSpPr>
          <a:xfrm>
            <a:off x="1486254" y="2157761"/>
            <a:ext cx="8591502" cy="3328639"/>
            <a:chOff x="1486254" y="2157761"/>
            <a:chExt cx="8591502" cy="4560362"/>
          </a:xfrm>
        </p:grpSpPr>
        <p:cxnSp>
          <p:nvCxnSpPr>
            <p:cNvPr id="109" name="Straight Connector 115">
              <a:extLst>
                <a:ext uri="{FF2B5EF4-FFF2-40B4-BE49-F238E27FC236}">
                  <a16:creationId xmlns:a16="http://schemas.microsoft.com/office/drawing/2014/main" id="{0FE2028C-93D0-2D54-A04D-604B8709CDE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86254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0" name="Straight Connector 115">
              <a:extLst>
                <a:ext uri="{FF2B5EF4-FFF2-40B4-BE49-F238E27FC236}">
                  <a16:creationId xmlns:a16="http://schemas.microsoft.com/office/drawing/2014/main" id="{5AD0E587-9B62-4F0C-1F25-67DB6DA5CED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34130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1" name="Straight Connector 115">
              <a:extLst>
                <a:ext uri="{FF2B5EF4-FFF2-40B4-BE49-F238E27FC236}">
                  <a16:creationId xmlns:a16="http://schemas.microsoft.com/office/drawing/2014/main" id="{BC65D122-9E59-B73F-8CA7-FA6F247B31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82006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" name="Straight Connector 115">
              <a:extLst>
                <a:ext uri="{FF2B5EF4-FFF2-40B4-BE49-F238E27FC236}">
                  <a16:creationId xmlns:a16="http://schemas.microsoft.com/office/drawing/2014/main" id="{5E4B0EF5-3CDC-99F1-B4C5-B62201BF85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929882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5" name="Straight Connector 115">
              <a:extLst>
                <a:ext uri="{FF2B5EF4-FFF2-40B4-BE49-F238E27FC236}">
                  <a16:creationId xmlns:a16="http://schemas.microsoft.com/office/drawing/2014/main" id="{0CA624D4-F4B8-560D-47BE-269DF5CFC8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077756" y="2157761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5AD339EA-4613-87D5-6986-10971167CF60}"/>
              </a:ext>
            </a:extLst>
          </p:cNvPr>
          <p:cNvSpPr txBox="1"/>
          <p:nvPr/>
        </p:nvSpPr>
        <p:spPr>
          <a:xfrm>
            <a:off x="772602" y="1870481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z-2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6E5EBC66-2284-82C5-B4F3-2AF5383F2C2F}"/>
              </a:ext>
            </a:extLst>
          </p:cNvPr>
          <p:cNvSpPr txBox="1"/>
          <p:nvPr/>
        </p:nvSpPr>
        <p:spPr>
          <a:xfrm>
            <a:off x="2920475" y="1869463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z-1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04BDC043-8889-CD2B-51FA-2F6AB78B888B}"/>
              </a:ext>
            </a:extLst>
          </p:cNvPr>
          <p:cNvSpPr txBox="1"/>
          <p:nvPr/>
        </p:nvSpPr>
        <p:spPr>
          <a:xfrm>
            <a:off x="5068348" y="1869463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7956288-3662-534F-08BF-4EC36B1A3B8A}"/>
              </a:ext>
            </a:extLst>
          </p:cNvPr>
          <p:cNvSpPr txBox="1"/>
          <p:nvPr/>
        </p:nvSpPr>
        <p:spPr>
          <a:xfrm>
            <a:off x="7216221" y="1869463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z+1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A2783B5-C155-17B3-1259-D3B22CAACF79}"/>
              </a:ext>
            </a:extLst>
          </p:cNvPr>
          <p:cNvSpPr txBox="1"/>
          <p:nvPr/>
        </p:nvSpPr>
        <p:spPr>
          <a:xfrm>
            <a:off x="9360200" y="1865888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z+2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7CB113C-D4B7-4C3E-80AB-F8C8317AA1BB}"/>
              </a:ext>
            </a:extLst>
          </p:cNvPr>
          <p:cNvSpPr txBox="1"/>
          <p:nvPr/>
        </p:nvSpPr>
        <p:spPr>
          <a:xfrm>
            <a:off x="2924083" y="4112335"/>
            <a:ext cx="1408868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SA workshop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435B195-991E-9590-AB48-B678B1658994}"/>
              </a:ext>
            </a:extLst>
          </p:cNvPr>
          <p:cNvSpPr txBox="1"/>
          <p:nvPr/>
        </p:nvSpPr>
        <p:spPr>
          <a:xfrm>
            <a:off x="7219835" y="3913231"/>
            <a:ext cx="1408868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SA(2) content approved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1A1BF3F3-7642-C9CC-09EB-503E7E108B23}"/>
              </a:ext>
            </a:extLst>
          </p:cNvPr>
          <p:cNvSpPr txBox="1"/>
          <p:nvPr/>
        </p:nvSpPr>
        <p:spPr>
          <a:xfrm>
            <a:off x="785432" y="4004613"/>
            <a:ext cx="1408868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Endorse timeline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12A6AF5D-6FD1-BAB2-0FF5-93848CEB0A2F}"/>
              </a:ext>
            </a:extLst>
          </p:cNvPr>
          <p:cNvSpPr txBox="1"/>
          <p:nvPr/>
        </p:nvSpPr>
        <p:spPr>
          <a:xfrm>
            <a:off x="8313724" y="4829621"/>
            <a:ext cx="1662367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SA(2) Technical work starts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762A5F77-B004-A6BA-B751-1CAA4E40CEF2}"/>
              </a:ext>
            </a:extLst>
          </p:cNvPr>
          <p:cNvSpPr txBox="1"/>
          <p:nvPr/>
        </p:nvSpPr>
        <p:spPr>
          <a:xfrm>
            <a:off x="4329886" y="4829621"/>
            <a:ext cx="2906709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SA(2) SI/WI definition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9A87F2-11DD-4510-4C79-7ABD28939632}"/>
              </a:ext>
            </a:extLst>
          </p:cNvPr>
          <p:cNvSpPr txBox="1"/>
          <p:nvPr/>
        </p:nvSpPr>
        <p:spPr>
          <a:xfrm>
            <a:off x="7238121" y="3273696"/>
            <a:ext cx="1408868" cy="30777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Stage 1 freeze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9E8C86-8433-82E1-FA6C-E0282E6FB114}"/>
              </a:ext>
            </a:extLst>
          </p:cNvPr>
          <p:cNvSpPr txBox="1"/>
          <p:nvPr/>
        </p:nvSpPr>
        <p:spPr>
          <a:xfrm>
            <a:off x="7225446" y="2415616"/>
            <a:ext cx="1408868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RAN package approval</a:t>
            </a:r>
          </a:p>
        </p:txBody>
      </p:sp>
    </p:spTree>
    <p:extLst>
      <p:ext uri="{BB962C8B-B14F-4D97-AF65-F5344CB8AC3E}">
        <p14:creationId xmlns:p14="http://schemas.microsoft.com/office/powerpoint/2010/main" val="2979085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D7BD8-FD20-4337-C0CF-8260FAC41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‘New’ and ‘Old’ Release Relative Timelines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D379B-33EA-2DC2-1754-6EF74A239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Timeline of new release relative to old release</a:t>
            </a:r>
          </a:p>
          <a:p>
            <a:pPr lvl="1"/>
            <a:r>
              <a:rPr lang="en-GB" dirty="0"/>
              <a:t>How does this fit with previous release Stage 2 freeze?</a:t>
            </a:r>
          </a:p>
        </p:txBody>
      </p:sp>
    </p:spTree>
    <p:extLst>
      <p:ext uri="{BB962C8B-B14F-4D97-AF65-F5344CB8AC3E}">
        <p14:creationId xmlns:p14="http://schemas.microsoft.com/office/powerpoint/2010/main" val="3586718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116">
            <a:extLst>
              <a:ext uri="{FF2B5EF4-FFF2-40B4-BE49-F238E27FC236}">
                <a16:creationId xmlns:a16="http://schemas.microsoft.com/office/drawing/2014/main" id="{AF565F98-1DF0-A750-3FDD-542E8DEB66C4}"/>
              </a:ext>
            </a:extLst>
          </p:cNvPr>
          <p:cNvSpPr/>
          <p:nvPr/>
        </p:nvSpPr>
        <p:spPr bwMode="auto">
          <a:xfrm>
            <a:off x="401897" y="3577534"/>
            <a:ext cx="10752990" cy="26946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C876A79B-33C5-2CF0-C5B8-D4592B06A126}"/>
              </a:ext>
            </a:extLst>
          </p:cNvPr>
          <p:cNvSpPr/>
          <p:nvPr/>
        </p:nvSpPr>
        <p:spPr bwMode="auto">
          <a:xfrm>
            <a:off x="401897" y="2157761"/>
            <a:ext cx="10752990" cy="14197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931E90-435D-8634-8BF0-4A0AB471A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‘New’ and ‘Old’ Release Relative Timelines</a:t>
            </a:r>
            <a:endParaRPr lang="en-US" dirty="0"/>
          </a:p>
        </p:txBody>
      </p:sp>
      <p:sp>
        <p:nvSpPr>
          <p:cNvPr id="51" name="TextBox 112">
            <a:extLst>
              <a:ext uri="{FF2B5EF4-FFF2-40B4-BE49-F238E27FC236}">
                <a16:creationId xmlns:a16="http://schemas.microsoft.com/office/drawing/2014/main" id="{6F7EADA3-4FF1-63D3-D5CB-60256B8DB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6538" y="2161639"/>
            <a:ext cx="193515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133" i="1" dirty="0">
                <a:solidFill>
                  <a:srgbClr val="00B050"/>
                </a:solidFill>
                <a:latin typeface="Arial" panose="020B0604020202020204" pitchFamily="34" charset="0"/>
              </a:rPr>
              <a:t>Old release</a:t>
            </a:r>
            <a:endParaRPr lang="en-GB" altLang="en-US" sz="1867" i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69" name="TextBox 112">
            <a:extLst>
              <a:ext uri="{FF2B5EF4-FFF2-40B4-BE49-F238E27FC236}">
                <a16:creationId xmlns:a16="http://schemas.microsoft.com/office/drawing/2014/main" id="{0C8C69DE-8712-B347-C614-F15BFAA74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6758" y="3590375"/>
            <a:ext cx="2094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00B050"/>
                </a:solidFill>
                <a:latin typeface="Arial" panose="020B0604020202020204" pitchFamily="34" charset="0"/>
              </a:rPr>
              <a:t>New release</a:t>
            </a:r>
            <a:endParaRPr lang="en-GB" altLang="en-US" sz="2133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40293658-15B4-8C9E-CF0C-2E3B0744E3F8}"/>
              </a:ext>
            </a:extLst>
          </p:cNvPr>
          <p:cNvGrpSpPr/>
          <p:nvPr/>
        </p:nvGrpSpPr>
        <p:grpSpPr>
          <a:xfrm>
            <a:off x="1486254" y="2157761"/>
            <a:ext cx="8591502" cy="4114468"/>
            <a:chOff x="1486254" y="2157761"/>
            <a:chExt cx="8591502" cy="4560362"/>
          </a:xfrm>
        </p:grpSpPr>
        <p:cxnSp>
          <p:nvCxnSpPr>
            <p:cNvPr id="109" name="Straight Connector 115">
              <a:extLst>
                <a:ext uri="{FF2B5EF4-FFF2-40B4-BE49-F238E27FC236}">
                  <a16:creationId xmlns:a16="http://schemas.microsoft.com/office/drawing/2014/main" id="{0FE2028C-93D0-2D54-A04D-604B8709CDE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86254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0" name="Straight Connector 115">
              <a:extLst>
                <a:ext uri="{FF2B5EF4-FFF2-40B4-BE49-F238E27FC236}">
                  <a16:creationId xmlns:a16="http://schemas.microsoft.com/office/drawing/2014/main" id="{5AD0E587-9B62-4F0C-1F25-67DB6DA5CED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34130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1" name="Straight Connector 115">
              <a:extLst>
                <a:ext uri="{FF2B5EF4-FFF2-40B4-BE49-F238E27FC236}">
                  <a16:creationId xmlns:a16="http://schemas.microsoft.com/office/drawing/2014/main" id="{BC65D122-9E59-B73F-8CA7-FA6F247B31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82006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" name="Straight Connector 115">
              <a:extLst>
                <a:ext uri="{FF2B5EF4-FFF2-40B4-BE49-F238E27FC236}">
                  <a16:creationId xmlns:a16="http://schemas.microsoft.com/office/drawing/2014/main" id="{5E4B0EF5-3CDC-99F1-B4C5-B62201BF85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929882" y="2160939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5" name="Straight Connector 115">
              <a:extLst>
                <a:ext uri="{FF2B5EF4-FFF2-40B4-BE49-F238E27FC236}">
                  <a16:creationId xmlns:a16="http://schemas.microsoft.com/office/drawing/2014/main" id="{0CA624D4-F4B8-560D-47BE-269DF5CFC8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077756" y="2157761"/>
              <a:ext cx="0" cy="455718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5AD339EA-4613-87D5-6986-10971167CF60}"/>
              </a:ext>
            </a:extLst>
          </p:cNvPr>
          <p:cNvSpPr txBox="1"/>
          <p:nvPr/>
        </p:nvSpPr>
        <p:spPr>
          <a:xfrm>
            <a:off x="772602" y="1870481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z-2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6E5EBC66-2284-82C5-B4F3-2AF5383F2C2F}"/>
              </a:ext>
            </a:extLst>
          </p:cNvPr>
          <p:cNvSpPr txBox="1"/>
          <p:nvPr/>
        </p:nvSpPr>
        <p:spPr>
          <a:xfrm>
            <a:off x="2920475" y="1869463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z-1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04BDC043-8889-CD2B-51FA-2F6AB78B888B}"/>
              </a:ext>
            </a:extLst>
          </p:cNvPr>
          <p:cNvSpPr txBox="1"/>
          <p:nvPr/>
        </p:nvSpPr>
        <p:spPr>
          <a:xfrm>
            <a:off x="5068348" y="1869463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7956288-3662-534F-08BF-4EC36B1A3B8A}"/>
              </a:ext>
            </a:extLst>
          </p:cNvPr>
          <p:cNvSpPr txBox="1"/>
          <p:nvPr/>
        </p:nvSpPr>
        <p:spPr>
          <a:xfrm>
            <a:off x="7216221" y="1869463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z+1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A2783B5-C155-17B3-1259-D3B22CAACF79}"/>
              </a:ext>
            </a:extLst>
          </p:cNvPr>
          <p:cNvSpPr txBox="1"/>
          <p:nvPr/>
        </p:nvSpPr>
        <p:spPr>
          <a:xfrm>
            <a:off x="9360200" y="1865888"/>
            <a:ext cx="1408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TSG# z+2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BE9C6B9F-4EAB-1CB8-367D-9CC0AFCBCDCF}"/>
              </a:ext>
            </a:extLst>
          </p:cNvPr>
          <p:cNvSpPr txBox="1"/>
          <p:nvPr/>
        </p:nvSpPr>
        <p:spPr>
          <a:xfrm>
            <a:off x="2935119" y="2426856"/>
            <a:ext cx="1408868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Stage 2 freeze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7CB113C-D4B7-4C3E-80AB-F8C8317AA1BB}"/>
              </a:ext>
            </a:extLst>
          </p:cNvPr>
          <p:cNvSpPr txBox="1"/>
          <p:nvPr/>
        </p:nvSpPr>
        <p:spPr>
          <a:xfrm>
            <a:off x="2920469" y="5154421"/>
            <a:ext cx="1408868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workshop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435B195-991E-9590-AB48-B678B1658994}"/>
              </a:ext>
            </a:extLst>
          </p:cNvPr>
          <p:cNvSpPr txBox="1"/>
          <p:nvPr/>
        </p:nvSpPr>
        <p:spPr>
          <a:xfrm>
            <a:off x="7216221" y="4955317"/>
            <a:ext cx="1408868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SA content approved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1A1BF3F3-7642-C9CC-09EB-503E7E108B23}"/>
              </a:ext>
            </a:extLst>
          </p:cNvPr>
          <p:cNvSpPr txBox="1"/>
          <p:nvPr/>
        </p:nvSpPr>
        <p:spPr>
          <a:xfrm>
            <a:off x="781818" y="5046699"/>
            <a:ext cx="1408868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Endorse timeline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12A6AF5D-6FD1-BAB2-0FF5-93848CEB0A2F}"/>
              </a:ext>
            </a:extLst>
          </p:cNvPr>
          <p:cNvSpPr txBox="1"/>
          <p:nvPr/>
        </p:nvSpPr>
        <p:spPr>
          <a:xfrm>
            <a:off x="8310111" y="5633171"/>
            <a:ext cx="1408868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Technical work starts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762A5F77-B004-A6BA-B751-1CAA4E40CEF2}"/>
              </a:ext>
            </a:extLst>
          </p:cNvPr>
          <p:cNvSpPr txBox="1"/>
          <p:nvPr/>
        </p:nvSpPr>
        <p:spPr>
          <a:xfrm>
            <a:off x="4326272" y="5633171"/>
            <a:ext cx="2906709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SI/WI definition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7BB762-582A-2BF2-7D42-3688ABE784F2}"/>
              </a:ext>
            </a:extLst>
          </p:cNvPr>
          <p:cNvSpPr txBox="1"/>
          <p:nvPr/>
        </p:nvSpPr>
        <p:spPr>
          <a:xfrm>
            <a:off x="7228619" y="4491060"/>
            <a:ext cx="1408868" cy="30777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Stage 1 freeze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96F11D-5A61-FFED-98C5-62D318D86C8D}"/>
              </a:ext>
            </a:extLst>
          </p:cNvPr>
          <p:cNvSpPr txBox="1"/>
          <p:nvPr/>
        </p:nvSpPr>
        <p:spPr>
          <a:xfrm>
            <a:off x="7216221" y="3790430"/>
            <a:ext cx="1408868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altLang="en-US" sz="1400" dirty="0">
                <a:latin typeface="Montserrat" pitchFamily="2" charset="77"/>
              </a:rPr>
              <a:t>RAN package approval</a:t>
            </a:r>
          </a:p>
        </p:txBody>
      </p:sp>
    </p:spTree>
    <p:extLst>
      <p:ext uri="{BB962C8B-B14F-4D97-AF65-F5344CB8AC3E}">
        <p14:creationId xmlns:p14="http://schemas.microsoft.com/office/powerpoint/2010/main" val="3020013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D7BD8-FD20-4337-C0CF-8260FAC41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Questions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D379B-33EA-2DC2-1754-6EF74A239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Is there a common understanding on:</a:t>
            </a:r>
          </a:p>
          <a:p>
            <a:pPr lvl="1"/>
            <a:r>
              <a:rPr lang="en-GB" dirty="0"/>
              <a:t>1a – “</a:t>
            </a:r>
            <a:r>
              <a:rPr lang="en-GB" altLang="en-US" dirty="0"/>
              <a:t>SA Release Planning Components” </a:t>
            </a:r>
          </a:p>
          <a:p>
            <a:pPr lvl="1"/>
            <a:r>
              <a:rPr lang="en-GB" altLang="en-US" dirty="0"/>
              <a:t>1b – the Components timeline?</a:t>
            </a:r>
          </a:p>
          <a:p>
            <a:pPr lvl="1"/>
            <a:endParaRPr lang="en-GB" altLang="en-US" dirty="0"/>
          </a:p>
          <a:p>
            <a:pPr lvl="1"/>
            <a:r>
              <a:rPr lang="en-GB" altLang="en-US" dirty="0"/>
              <a:t>2 – “Timeline Relative to RAN package approval / Stage 1 freeze”?</a:t>
            </a:r>
          </a:p>
          <a:p>
            <a:pPr lvl="1"/>
            <a:endParaRPr lang="en-GB" altLang="en-US" dirty="0"/>
          </a:p>
          <a:p>
            <a:pPr lvl="1"/>
            <a:r>
              <a:rPr lang="en-GB" altLang="en-US" dirty="0"/>
              <a:t>3 – “</a:t>
            </a:r>
            <a:r>
              <a:rPr lang="en-GB" dirty="0"/>
              <a:t>‘New’ and ‘Old’ Release Relative Timelines</a:t>
            </a:r>
            <a:r>
              <a:rPr lang="en-GB" altLang="en-US" dirty="0"/>
              <a:t>”?</a:t>
            </a:r>
          </a:p>
        </p:txBody>
      </p:sp>
    </p:spTree>
    <p:extLst>
      <p:ext uri="{BB962C8B-B14F-4D97-AF65-F5344CB8AC3E}">
        <p14:creationId xmlns:p14="http://schemas.microsoft.com/office/powerpoint/2010/main" val="1519418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45769</TotalTime>
  <Words>363</Words>
  <Application>Microsoft Office PowerPoint</Application>
  <PresentationFormat>Widescreen</PresentationFormat>
  <Paragraphs>75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Montserrat</vt:lpstr>
      <vt:lpstr>Times New Roman</vt:lpstr>
      <vt:lpstr>Office Theme</vt:lpstr>
      <vt:lpstr>Release 19 Planning Components  and Relative Timelines</vt:lpstr>
      <vt:lpstr>Introduction</vt:lpstr>
      <vt:lpstr>SA Release Planning Components</vt:lpstr>
      <vt:lpstr>SA Release Planning Components Timeline</vt:lpstr>
      <vt:lpstr>Timeline Relative to RAN package approval / Stage 1 freeze</vt:lpstr>
      <vt:lpstr>Timeline Relative to RAN package approval / Stage 1 freeze</vt:lpstr>
      <vt:lpstr>‘New’ and ‘Old’ Release Relative Timelines</vt:lpstr>
      <vt:lpstr>‘New’ and ‘Old’ Release Relative Timelines</vt:lpstr>
      <vt:lpstr>Questions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Meeting Dates Correction _rev1</cp:lastModifiedBy>
  <cp:revision>1001</cp:revision>
  <dcterms:created xsi:type="dcterms:W3CDTF">2010-02-05T13:52:04Z</dcterms:created>
  <dcterms:modified xsi:type="dcterms:W3CDTF">2022-12-15T12:50:01Z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